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917AAAD-0082-40DE-AE77-C259502D83D4}" type="datetimeFigureOut">
              <a:rPr lang="en-GB" smtClean="0"/>
              <a:t>26/03/2019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F7E5FF-F1CE-4CB4-B3E2-2E91CD125DFF}" type="slidenum">
              <a:rPr lang="en-GB" smtClean="0"/>
              <a:t>‹#›</a:t>
            </a:fld>
            <a:endParaRPr lang="en-GB"/>
          </a:p>
        </p:txBody>
      </p:sp>
    </p:spTree>
    <p:extLst>
      <p:ext uri="{BB962C8B-B14F-4D97-AF65-F5344CB8AC3E}">
        <p14:creationId xmlns:p14="http://schemas.microsoft.com/office/powerpoint/2010/main" val="1120102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917AAAD-0082-40DE-AE77-C259502D83D4}" type="datetimeFigureOut">
              <a:rPr lang="en-GB" smtClean="0"/>
              <a:t>26/03/2019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F7E5FF-F1CE-4CB4-B3E2-2E91CD125DFF}" type="slidenum">
              <a:rPr lang="en-GB" smtClean="0"/>
              <a:t>‹#›</a:t>
            </a:fld>
            <a:endParaRPr lang="en-GB"/>
          </a:p>
        </p:txBody>
      </p:sp>
    </p:spTree>
    <p:extLst>
      <p:ext uri="{BB962C8B-B14F-4D97-AF65-F5344CB8AC3E}">
        <p14:creationId xmlns:p14="http://schemas.microsoft.com/office/powerpoint/2010/main" val="2677099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917AAAD-0082-40DE-AE77-C259502D83D4}" type="datetimeFigureOut">
              <a:rPr lang="en-GB" smtClean="0"/>
              <a:t>26/03/2019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F7E5FF-F1CE-4CB4-B3E2-2E91CD125DFF}" type="slidenum">
              <a:rPr lang="en-GB" smtClean="0"/>
              <a:t>‹#›</a:t>
            </a:fld>
            <a:endParaRPr lang="en-GB"/>
          </a:p>
        </p:txBody>
      </p:sp>
    </p:spTree>
    <p:extLst>
      <p:ext uri="{BB962C8B-B14F-4D97-AF65-F5344CB8AC3E}">
        <p14:creationId xmlns:p14="http://schemas.microsoft.com/office/powerpoint/2010/main" val="1733897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917AAAD-0082-40DE-AE77-C259502D83D4}" type="datetimeFigureOut">
              <a:rPr lang="en-GB" smtClean="0"/>
              <a:t>26/03/2019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F7E5FF-F1CE-4CB4-B3E2-2E91CD125DFF}" type="slidenum">
              <a:rPr lang="en-GB" smtClean="0"/>
              <a:t>‹#›</a:t>
            </a:fld>
            <a:endParaRPr lang="en-GB"/>
          </a:p>
        </p:txBody>
      </p:sp>
    </p:spTree>
    <p:extLst>
      <p:ext uri="{BB962C8B-B14F-4D97-AF65-F5344CB8AC3E}">
        <p14:creationId xmlns:p14="http://schemas.microsoft.com/office/powerpoint/2010/main" val="3799988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17AAAD-0082-40DE-AE77-C259502D83D4}" type="datetimeFigureOut">
              <a:rPr lang="en-GB" smtClean="0"/>
              <a:t>26/03/2019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F7E5FF-F1CE-4CB4-B3E2-2E91CD125DFF}" type="slidenum">
              <a:rPr lang="en-GB" smtClean="0"/>
              <a:t>‹#›</a:t>
            </a:fld>
            <a:endParaRPr lang="en-GB"/>
          </a:p>
        </p:txBody>
      </p:sp>
    </p:spTree>
    <p:extLst>
      <p:ext uri="{BB962C8B-B14F-4D97-AF65-F5344CB8AC3E}">
        <p14:creationId xmlns:p14="http://schemas.microsoft.com/office/powerpoint/2010/main" val="2132466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917AAAD-0082-40DE-AE77-C259502D83D4}" type="datetimeFigureOut">
              <a:rPr lang="en-GB" smtClean="0"/>
              <a:t>26/03/2019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F7E5FF-F1CE-4CB4-B3E2-2E91CD125DFF}" type="slidenum">
              <a:rPr lang="en-GB" smtClean="0"/>
              <a:t>‹#›</a:t>
            </a:fld>
            <a:endParaRPr lang="en-GB"/>
          </a:p>
        </p:txBody>
      </p:sp>
    </p:spTree>
    <p:extLst>
      <p:ext uri="{BB962C8B-B14F-4D97-AF65-F5344CB8AC3E}">
        <p14:creationId xmlns:p14="http://schemas.microsoft.com/office/powerpoint/2010/main" val="273515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917AAAD-0082-40DE-AE77-C259502D83D4}" type="datetimeFigureOut">
              <a:rPr lang="en-GB" smtClean="0"/>
              <a:t>26/03/2019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EF7E5FF-F1CE-4CB4-B3E2-2E91CD125DFF}" type="slidenum">
              <a:rPr lang="en-GB" smtClean="0"/>
              <a:t>‹#›</a:t>
            </a:fld>
            <a:endParaRPr lang="en-GB"/>
          </a:p>
        </p:txBody>
      </p:sp>
    </p:spTree>
    <p:extLst>
      <p:ext uri="{BB962C8B-B14F-4D97-AF65-F5344CB8AC3E}">
        <p14:creationId xmlns:p14="http://schemas.microsoft.com/office/powerpoint/2010/main" val="3891498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917AAAD-0082-40DE-AE77-C259502D83D4}" type="datetimeFigureOut">
              <a:rPr lang="en-GB" smtClean="0"/>
              <a:t>26/03/2019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EF7E5FF-F1CE-4CB4-B3E2-2E91CD125DFF}" type="slidenum">
              <a:rPr lang="en-GB" smtClean="0"/>
              <a:t>‹#›</a:t>
            </a:fld>
            <a:endParaRPr lang="en-GB"/>
          </a:p>
        </p:txBody>
      </p:sp>
    </p:spTree>
    <p:extLst>
      <p:ext uri="{BB962C8B-B14F-4D97-AF65-F5344CB8AC3E}">
        <p14:creationId xmlns:p14="http://schemas.microsoft.com/office/powerpoint/2010/main" val="1329301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17AAAD-0082-40DE-AE77-C259502D83D4}" type="datetimeFigureOut">
              <a:rPr lang="en-GB" smtClean="0"/>
              <a:t>26/03/2019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EF7E5FF-F1CE-4CB4-B3E2-2E91CD125DFF}" type="slidenum">
              <a:rPr lang="en-GB" smtClean="0"/>
              <a:t>‹#›</a:t>
            </a:fld>
            <a:endParaRPr lang="en-GB"/>
          </a:p>
        </p:txBody>
      </p:sp>
    </p:spTree>
    <p:extLst>
      <p:ext uri="{BB962C8B-B14F-4D97-AF65-F5344CB8AC3E}">
        <p14:creationId xmlns:p14="http://schemas.microsoft.com/office/powerpoint/2010/main" val="3226754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17AAAD-0082-40DE-AE77-C259502D83D4}" type="datetimeFigureOut">
              <a:rPr lang="en-GB" smtClean="0"/>
              <a:t>26/03/2019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F7E5FF-F1CE-4CB4-B3E2-2E91CD125DFF}" type="slidenum">
              <a:rPr lang="en-GB" smtClean="0"/>
              <a:t>‹#›</a:t>
            </a:fld>
            <a:endParaRPr lang="en-GB"/>
          </a:p>
        </p:txBody>
      </p:sp>
    </p:spTree>
    <p:extLst>
      <p:ext uri="{BB962C8B-B14F-4D97-AF65-F5344CB8AC3E}">
        <p14:creationId xmlns:p14="http://schemas.microsoft.com/office/powerpoint/2010/main" val="749050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17AAAD-0082-40DE-AE77-C259502D83D4}" type="datetimeFigureOut">
              <a:rPr lang="en-GB" smtClean="0"/>
              <a:t>26/03/2019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F7E5FF-F1CE-4CB4-B3E2-2E91CD125DFF}" type="slidenum">
              <a:rPr lang="en-GB" smtClean="0"/>
              <a:t>‹#›</a:t>
            </a:fld>
            <a:endParaRPr lang="en-GB"/>
          </a:p>
        </p:txBody>
      </p:sp>
    </p:spTree>
    <p:extLst>
      <p:ext uri="{BB962C8B-B14F-4D97-AF65-F5344CB8AC3E}">
        <p14:creationId xmlns:p14="http://schemas.microsoft.com/office/powerpoint/2010/main" val="1218952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17AAAD-0082-40DE-AE77-C259502D83D4}" type="datetimeFigureOut">
              <a:rPr lang="en-GB" smtClean="0"/>
              <a:t>26/03/2019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F7E5FF-F1CE-4CB4-B3E2-2E91CD125DFF}" type="slidenum">
              <a:rPr lang="en-GB" smtClean="0"/>
              <a:t>‹#›</a:t>
            </a:fld>
            <a:endParaRPr lang="en-GB"/>
          </a:p>
        </p:txBody>
      </p:sp>
    </p:spTree>
    <p:extLst>
      <p:ext uri="{BB962C8B-B14F-4D97-AF65-F5344CB8AC3E}">
        <p14:creationId xmlns:p14="http://schemas.microsoft.com/office/powerpoint/2010/main" val="20340371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pt-PT" dirty="0" smtClean="0">
                <a:solidFill>
                  <a:schemeClr val="accent2"/>
                </a:solidFill>
              </a:rPr>
              <a:t>A </a:t>
            </a:r>
            <a:r>
              <a:rPr lang="pt-PT" dirty="0" err="1" smtClean="0">
                <a:solidFill>
                  <a:schemeClr val="accent2"/>
                </a:solidFill>
              </a:rPr>
              <a:t>modern</a:t>
            </a:r>
            <a:r>
              <a:rPr lang="pt-PT" dirty="0" smtClean="0">
                <a:solidFill>
                  <a:schemeClr val="accent2"/>
                </a:solidFill>
              </a:rPr>
              <a:t> </a:t>
            </a:r>
            <a:r>
              <a:rPr lang="pt-PT" dirty="0" err="1" smtClean="0">
                <a:solidFill>
                  <a:schemeClr val="accent2"/>
                </a:solidFill>
              </a:rPr>
              <a:t>story</a:t>
            </a:r>
            <a:r>
              <a:rPr lang="pt-PT" dirty="0" smtClean="0">
                <a:solidFill>
                  <a:schemeClr val="accent2"/>
                </a:solidFill>
              </a:rPr>
              <a:t> </a:t>
            </a:r>
            <a:r>
              <a:rPr lang="pt-PT" dirty="0" err="1" smtClean="0">
                <a:solidFill>
                  <a:schemeClr val="accent2"/>
                </a:solidFill>
              </a:rPr>
              <a:t>of</a:t>
            </a:r>
            <a:r>
              <a:rPr lang="pt-PT" dirty="0" smtClean="0">
                <a:solidFill>
                  <a:schemeClr val="accent2"/>
                </a:solidFill>
              </a:rPr>
              <a:t> </a:t>
            </a:r>
            <a:r>
              <a:rPr lang="pt-PT" dirty="0" err="1" smtClean="0">
                <a:solidFill>
                  <a:schemeClr val="accent2"/>
                </a:solidFill>
              </a:rPr>
              <a:t>recruitment</a:t>
            </a:r>
            <a:endParaRPr lang="en-GB" dirty="0">
              <a:solidFill>
                <a:schemeClr val="accent2"/>
              </a:solidFill>
            </a:endParaRPr>
          </a:p>
        </p:txBody>
      </p:sp>
      <p:sp>
        <p:nvSpPr>
          <p:cNvPr id="3" name="Subtitle 2"/>
          <p:cNvSpPr>
            <a:spLocks noGrp="1"/>
          </p:cNvSpPr>
          <p:nvPr>
            <p:ph type="subTitle" idx="1"/>
          </p:nvPr>
        </p:nvSpPr>
        <p:spPr/>
        <p:txBody>
          <a:bodyPr/>
          <a:lstStyle/>
          <a:p>
            <a:r>
              <a:rPr lang="pt-PT" dirty="0" smtClean="0"/>
              <a:t>HBR case </a:t>
            </a:r>
            <a:r>
              <a:rPr lang="pt-PT" dirty="0" err="1" smtClean="0"/>
              <a:t>study</a:t>
            </a:r>
            <a:endParaRPr lang="en-GB" dirty="0" smtClean="0"/>
          </a:p>
          <a:p>
            <a:endParaRPr lang="en-GB" dirty="0"/>
          </a:p>
        </p:txBody>
      </p:sp>
    </p:spTree>
    <p:extLst>
      <p:ext uri="{BB962C8B-B14F-4D97-AF65-F5344CB8AC3E}">
        <p14:creationId xmlns:p14="http://schemas.microsoft.com/office/powerpoint/2010/main" val="32798996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013176"/>
            <a:ext cx="8229600" cy="1728192"/>
          </a:xfrm>
        </p:spPr>
        <p:txBody>
          <a:bodyPr>
            <a:normAutofit fontScale="90000"/>
          </a:bodyPr>
          <a:lstStyle/>
          <a:p>
            <a:pPr algn="l"/>
            <a:r>
              <a:rPr lang="en-GB" sz="2400" dirty="0" smtClean="0">
                <a:solidFill>
                  <a:schemeClr val="accent1"/>
                </a:solidFill>
              </a:rPr>
              <a:t>revamp – bring up to date</a:t>
            </a:r>
            <a:br>
              <a:rPr lang="en-GB" sz="2400" dirty="0" smtClean="0">
                <a:solidFill>
                  <a:schemeClr val="accent1"/>
                </a:solidFill>
              </a:rPr>
            </a:br>
            <a:r>
              <a:rPr lang="en-GB" sz="2400" dirty="0" smtClean="0">
                <a:solidFill>
                  <a:schemeClr val="accent1"/>
                </a:solidFill>
              </a:rPr>
              <a:t>staid – boring and safe</a:t>
            </a:r>
            <a:br>
              <a:rPr lang="en-GB" sz="2400" dirty="0" smtClean="0">
                <a:solidFill>
                  <a:schemeClr val="accent1"/>
                </a:solidFill>
              </a:rPr>
            </a:br>
            <a:r>
              <a:rPr lang="en-GB" sz="2400" dirty="0" smtClean="0">
                <a:solidFill>
                  <a:schemeClr val="accent1"/>
                </a:solidFill>
              </a:rPr>
              <a:t>tap into – use to your advantage</a:t>
            </a:r>
            <a:br>
              <a:rPr lang="en-GB" sz="2400" dirty="0" smtClean="0">
                <a:solidFill>
                  <a:schemeClr val="accent1"/>
                </a:solidFill>
              </a:rPr>
            </a:br>
            <a:r>
              <a:rPr lang="en-GB" sz="2400" dirty="0" smtClean="0">
                <a:solidFill>
                  <a:schemeClr val="accent1"/>
                </a:solidFill>
              </a:rPr>
              <a:t>flagship store – store that acts as an ambassador of your products and values</a:t>
            </a:r>
            <a:endParaRPr lang="en-GB" sz="2400" dirty="0">
              <a:solidFill>
                <a:schemeClr val="accent1"/>
              </a:solidFill>
            </a:endParaRPr>
          </a:p>
        </p:txBody>
      </p:sp>
      <p:sp>
        <p:nvSpPr>
          <p:cNvPr id="3" name="Content Placeholder 2"/>
          <p:cNvSpPr>
            <a:spLocks noGrp="1"/>
          </p:cNvSpPr>
          <p:nvPr>
            <p:ph idx="1"/>
          </p:nvPr>
        </p:nvSpPr>
        <p:spPr>
          <a:xfrm>
            <a:off x="467544" y="332656"/>
            <a:ext cx="8229600" cy="4525963"/>
          </a:xfrm>
        </p:spPr>
        <p:txBody>
          <a:bodyPr>
            <a:normAutofit fontScale="85000" lnSpcReduction="10000"/>
          </a:bodyPr>
          <a:lstStyle/>
          <a:p>
            <a:pPr marL="0" indent="0" algn="just">
              <a:spcAft>
                <a:spcPts val="600"/>
              </a:spcAft>
              <a:buNone/>
            </a:pPr>
            <a:r>
              <a:rPr lang="en-GB" dirty="0" smtClean="0"/>
              <a:t>You are Fred </a:t>
            </a:r>
            <a:r>
              <a:rPr lang="en-GB" dirty="0" err="1" smtClean="0"/>
              <a:t>Westen</a:t>
            </a:r>
            <a:r>
              <a:rPr lang="en-GB" dirty="0" smtClean="0"/>
              <a:t>, CEO of Hathaway Jones. Hathaway Jones is a privately owned U.S. retail chain that sells designer clothes. Recently it has been trying to revamp* its image because its staid* and classic clothes do not appeal to a wealthy, younger market. You believe that by expanding into China, you could tap into* their luxury goods market, which has been growing by 70% a year. </a:t>
            </a:r>
          </a:p>
          <a:p>
            <a:pPr marL="0" indent="0" algn="just">
              <a:spcAft>
                <a:spcPts val="600"/>
              </a:spcAft>
              <a:buNone/>
            </a:pPr>
            <a:r>
              <a:rPr lang="en-GB" dirty="0" smtClean="0"/>
              <a:t>You are looking to open three stores: in Beijing, Guangzhou and Shanghai.</a:t>
            </a:r>
          </a:p>
          <a:p>
            <a:pPr algn="just"/>
            <a:r>
              <a:rPr lang="en-GB" dirty="0" smtClean="0">
                <a:solidFill>
                  <a:schemeClr val="accent6"/>
                </a:solidFill>
              </a:rPr>
              <a:t>What kind of a candidate would you like to run the flagship store* in Shanghai?</a:t>
            </a:r>
            <a:endParaRPr lang="en-GB" dirty="0">
              <a:solidFill>
                <a:schemeClr val="accent6"/>
              </a:solidFill>
            </a:endParaRPr>
          </a:p>
        </p:txBody>
      </p:sp>
    </p:spTree>
    <p:extLst>
      <p:ext uri="{BB962C8B-B14F-4D97-AF65-F5344CB8AC3E}">
        <p14:creationId xmlns:p14="http://schemas.microsoft.com/office/powerpoint/2010/main" val="2467316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5157192"/>
            <a:ext cx="8229600" cy="1143000"/>
          </a:xfrm>
        </p:spPr>
        <p:txBody>
          <a:bodyPr>
            <a:noAutofit/>
          </a:bodyPr>
          <a:lstStyle/>
          <a:p>
            <a:r>
              <a:rPr lang="en-GB" sz="2400" dirty="0">
                <a:solidFill>
                  <a:schemeClr val="accent1"/>
                </a:solidFill>
              </a:rPr>
              <a:t>to </a:t>
            </a:r>
            <a:r>
              <a:rPr lang="en-GB" sz="2400" dirty="0" err="1">
                <a:solidFill>
                  <a:schemeClr val="accent1"/>
                </a:solidFill>
              </a:rPr>
              <a:t>relaunch</a:t>
            </a:r>
            <a:r>
              <a:rPr lang="en-GB" sz="2400" dirty="0">
                <a:solidFill>
                  <a:schemeClr val="accent1"/>
                </a:solidFill>
              </a:rPr>
              <a:t> – to modernise and put the new, improved product back onto the </a:t>
            </a:r>
            <a:r>
              <a:rPr lang="en-GB" sz="2400" dirty="0" smtClean="0">
                <a:solidFill>
                  <a:schemeClr val="accent1"/>
                </a:solidFill>
              </a:rPr>
              <a:t>market</a:t>
            </a:r>
            <a:endParaRPr lang="en-GB" sz="2400" dirty="0">
              <a:solidFill>
                <a:schemeClr val="accent1"/>
              </a:solidFill>
            </a:endParaRPr>
          </a:p>
        </p:txBody>
      </p:sp>
      <p:sp>
        <p:nvSpPr>
          <p:cNvPr id="3" name="Content Placeholder 2"/>
          <p:cNvSpPr>
            <a:spLocks noGrp="1"/>
          </p:cNvSpPr>
          <p:nvPr>
            <p:ph idx="1"/>
          </p:nvPr>
        </p:nvSpPr>
        <p:spPr>
          <a:xfrm>
            <a:off x="251520" y="332656"/>
            <a:ext cx="8435280" cy="4392488"/>
          </a:xfrm>
        </p:spPr>
        <p:txBody>
          <a:bodyPr>
            <a:normAutofit fontScale="85000" lnSpcReduction="20000"/>
          </a:bodyPr>
          <a:lstStyle/>
          <a:p>
            <a:pPr marL="0" indent="0" algn="just">
              <a:spcAft>
                <a:spcPts val="600"/>
              </a:spcAft>
              <a:buNone/>
            </a:pPr>
            <a:r>
              <a:rPr lang="en-GB" dirty="0" smtClean="0"/>
              <a:t>An old friend from your college days telephones, asking you to see his daughter, Mimi Brewster, who wants to play a part in the Hathaway Jones expansion into China. Mimi is in her late 20s. She grew up in China and speaks both Mandarin and a local dialect. She majored in modern Chinese history at Berkeley and after 2 years at a management consultancy, did an MBA at Stanford. For the last four years she has been working in the West Coast regional office of Eleanor Gaston, the largest clothing, shoes, and accessories company in the U.S., where she was responsible for successfully </a:t>
            </a:r>
            <a:r>
              <a:rPr lang="en-GB" dirty="0" err="1" smtClean="0"/>
              <a:t>relaunching</a:t>
            </a:r>
            <a:r>
              <a:rPr lang="en-GB" dirty="0" smtClean="0"/>
              <a:t>* two brands. </a:t>
            </a:r>
          </a:p>
          <a:p>
            <a:r>
              <a:rPr lang="en-GB" dirty="0">
                <a:solidFill>
                  <a:schemeClr val="accent6"/>
                </a:solidFill>
              </a:rPr>
              <a:t>Do you agree to see her? Why / why not</a:t>
            </a:r>
            <a:r>
              <a:rPr lang="en-GB" dirty="0" smtClean="0">
                <a:solidFill>
                  <a:schemeClr val="accent6"/>
                </a:solidFill>
              </a:rPr>
              <a:t>?</a:t>
            </a:r>
            <a:endParaRPr lang="en-GB" dirty="0">
              <a:solidFill>
                <a:schemeClr val="accent6"/>
              </a:solidFill>
            </a:endParaRPr>
          </a:p>
        </p:txBody>
      </p:sp>
    </p:spTree>
    <p:extLst>
      <p:ext uri="{BB962C8B-B14F-4D97-AF65-F5344CB8AC3E}">
        <p14:creationId xmlns:p14="http://schemas.microsoft.com/office/powerpoint/2010/main" val="3012583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5373216"/>
            <a:ext cx="8229600" cy="926976"/>
          </a:xfrm>
        </p:spPr>
        <p:txBody>
          <a:bodyPr>
            <a:normAutofit/>
          </a:bodyPr>
          <a:lstStyle/>
          <a:p>
            <a:pPr algn="l"/>
            <a:r>
              <a:rPr lang="en-GB" sz="2000" dirty="0">
                <a:solidFill>
                  <a:schemeClr val="accent1"/>
                </a:solidFill>
              </a:rPr>
              <a:t>opinionated – has strong opinions and voices them</a:t>
            </a:r>
            <a:br>
              <a:rPr lang="en-GB" sz="2000" dirty="0">
                <a:solidFill>
                  <a:schemeClr val="accent1"/>
                </a:solidFill>
              </a:rPr>
            </a:br>
            <a:r>
              <a:rPr lang="en-GB" sz="2000" dirty="0">
                <a:solidFill>
                  <a:schemeClr val="accent1"/>
                </a:solidFill>
              </a:rPr>
              <a:t>to wink – to quickly close </a:t>
            </a:r>
            <a:r>
              <a:rPr lang="en-GB" sz="2000" dirty="0" smtClean="0">
                <a:solidFill>
                  <a:schemeClr val="accent1"/>
                </a:solidFill>
              </a:rPr>
              <a:t>one eye then open it</a:t>
            </a:r>
            <a:endParaRPr lang="en-GB" sz="2000" dirty="0">
              <a:solidFill>
                <a:schemeClr val="accent1"/>
              </a:solidFill>
            </a:endParaRPr>
          </a:p>
        </p:txBody>
      </p:sp>
      <p:sp>
        <p:nvSpPr>
          <p:cNvPr id="3" name="Content Placeholder 2"/>
          <p:cNvSpPr>
            <a:spLocks noGrp="1"/>
          </p:cNvSpPr>
          <p:nvPr>
            <p:ph idx="1"/>
          </p:nvPr>
        </p:nvSpPr>
        <p:spPr>
          <a:xfrm>
            <a:off x="611560" y="260648"/>
            <a:ext cx="8157592" cy="5256584"/>
          </a:xfrm>
        </p:spPr>
        <p:txBody>
          <a:bodyPr>
            <a:normAutofit fontScale="55000" lnSpcReduction="20000"/>
          </a:bodyPr>
          <a:lstStyle/>
          <a:p>
            <a:pPr marL="0" indent="0" algn="just">
              <a:spcAft>
                <a:spcPts val="600"/>
              </a:spcAft>
              <a:buNone/>
            </a:pPr>
            <a:r>
              <a:rPr lang="en-GB" sz="4400" dirty="0">
                <a:cs typeface="Times New Roman" pitchFamily="18" charset="0"/>
              </a:rPr>
              <a:t>At the interview Mimi proves herself to be competent. Her references say that she is aggressively creative, original, opinionated*, and a risk-taker. Indeed, she shows that she knows the retail clothing business, is sensitive to Chinese culture, has </a:t>
            </a:r>
            <a:r>
              <a:rPr lang="en-GB" sz="4400" dirty="0" smtClean="0">
                <a:cs typeface="Times New Roman" pitchFamily="18" charset="0"/>
              </a:rPr>
              <a:t>creativity, </a:t>
            </a:r>
            <a:r>
              <a:rPr lang="en-GB" sz="4400" dirty="0">
                <a:cs typeface="Times New Roman" pitchFamily="18" charset="0"/>
              </a:rPr>
              <a:t>and suggests a marketing strategy for the Chinese stores to appeal to Chinese women. You are impressed. As she leaves, she winks* at you and says, “Thanks, boss</a:t>
            </a:r>
            <a:r>
              <a:rPr lang="en-GB" sz="4400" dirty="0" smtClean="0">
                <a:cs typeface="Times New Roman" pitchFamily="18" charset="0"/>
              </a:rPr>
              <a:t>”.</a:t>
            </a:r>
          </a:p>
          <a:p>
            <a:r>
              <a:rPr lang="en-GB" sz="4400" dirty="0">
                <a:solidFill>
                  <a:schemeClr val="accent6"/>
                </a:solidFill>
                <a:cs typeface="Times New Roman" pitchFamily="18" charset="0"/>
              </a:rPr>
              <a:t>Do </a:t>
            </a:r>
            <a:r>
              <a:rPr lang="en-GB" sz="4400" dirty="0" smtClean="0">
                <a:solidFill>
                  <a:schemeClr val="accent6"/>
                </a:solidFill>
                <a:cs typeface="Times New Roman" pitchFamily="18" charset="0"/>
              </a:rPr>
              <a:t>you</a:t>
            </a:r>
          </a:p>
          <a:p>
            <a:pPr lvl="1" algn="just"/>
            <a:r>
              <a:rPr lang="en-GB" sz="4400" dirty="0" smtClean="0">
                <a:solidFill>
                  <a:schemeClr val="accent6"/>
                </a:solidFill>
                <a:cs typeface="Times New Roman" pitchFamily="18" charset="0"/>
              </a:rPr>
              <a:t>hire her on the spot for the Shanghai store?</a:t>
            </a:r>
          </a:p>
          <a:p>
            <a:pPr lvl="1" algn="just"/>
            <a:r>
              <a:rPr lang="en-GB" sz="4400" dirty="0" smtClean="0">
                <a:solidFill>
                  <a:schemeClr val="accent6"/>
                </a:solidFill>
                <a:cs typeface="Times New Roman" pitchFamily="18" charset="0"/>
              </a:rPr>
              <a:t>say that </a:t>
            </a:r>
            <a:r>
              <a:rPr lang="en-GB" sz="4400" dirty="0">
                <a:solidFill>
                  <a:schemeClr val="accent6"/>
                </a:solidFill>
                <a:cs typeface="Times New Roman" pitchFamily="18" charset="0"/>
              </a:rPr>
              <a:t>you’ll set up some interviews for her, </a:t>
            </a:r>
            <a:r>
              <a:rPr lang="en-GB" sz="4400" dirty="0" smtClean="0">
                <a:solidFill>
                  <a:schemeClr val="accent6"/>
                </a:solidFill>
                <a:cs typeface="Times New Roman" pitchFamily="18" charset="0"/>
              </a:rPr>
              <a:t>but that,</a:t>
            </a:r>
            <a:r>
              <a:rPr lang="en-GB" sz="4400" dirty="0">
                <a:solidFill>
                  <a:schemeClr val="accent6"/>
                </a:solidFill>
                <a:cs typeface="Times New Roman" pitchFamily="18" charset="0"/>
              </a:rPr>
              <a:t> </a:t>
            </a:r>
            <a:r>
              <a:rPr lang="en-GB" sz="4400" dirty="0" smtClean="0">
                <a:solidFill>
                  <a:schemeClr val="accent6"/>
                </a:solidFill>
                <a:cs typeface="Times New Roman" pitchFamily="18" charset="0"/>
              </a:rPr>
              <a:t> </a:t>
            </a:r>
            <a:r>
              <a:rPr lang="en-GB" sz="4400" dirty="0">
                <a:solidFill>
                  <a:schemeClr val="accent6"/>
                </a:solidFill>
                <a:cs typeface="Times New Roman" pitchFamily="18" charset="0"/>
              </a:rPr>
              <a:t>like </a:t>
            </a:r>
            <a:r>
              <a:rPr lang="en-GB" sz="4400" dirty="0" smtClean="0">
                <a:solidFill>
                  <a:schemeClr val="accent6"/>
                </a:solidFill>
                <a:cs typeface="Times New Roman" pitchFamily="18" charset="0"/>
              </a:rPr>
              <a:t>all the other candidates, </a:t>
            </a:r>
            <a:r>
              <a:rPr lang="en-GB" sz="4400" dirty="0">
                <a:solidFill>
                  <a:schemeClr val="accent6"/>
                </a:solidFill>
                <a:cs typeface="Times New Roman" pitchFamily="18" charset="0"/>
              </a:rPr>
              <a:t>she must pass them on her own </a:t>
            </a:r>
            <a:r>
              <a:rPr lang="en-GB" sz="4400" dirty="0" smtClean="0">
                <a:solidFill>
                  <a:schemeClr val="accent6"/>
                </a:solidFill>
                <a:cs typeface="Times New Roman" pitchFamily="18" charset="0"/>
              </a:rPr>
              <a:t>merit?</a:t>
            </a:r>
            <a:endParaRPr lang="en-GB" sz="4400" dirty="0">
              <a:solidFill>
                <a:schemeClr val="accent6"/>
              </a:solidFill>
              <a:cs typeface="Times New Roman" pitchFamily="18" charset="0"/>
            </a:endParaRPr>
          </a:p>
          <a:p>
            <a:pPr lvl="1" algn="just"/>
            <a:r>
              <a:rPr lang="en-GB" sz="4400" dirty="0">
                <a:solidFill>
                  <a:schemeClr val="accent6"/>
                </a:solidFill>
                <a:cs typeface="Times New Roman" pitchFamily="18" charset="0"/>
              </a:rPr>
              <a:t>thank her for coming in, give no indication of whether you might like to hire her or not and say that you will contact her later?</a:t>
            </a:r>
          </a:p>
          <a:p>
            <a:r>
              <a:rPr lang="en-GB" sz="4400" dirty="0">
                <a:solidFill>
                  <a:schemeClr val="accent6"/>
                </a:solidFill>
                <a:cs typeface="Times New Roman" pitchFamily="18" charset="0"/>
              </a:rPr>
              <a:t>Why</a:t>
            </a:r>
            <a:r>
              <a:rPr lang="en-GB" sz="4400" dirty="0" smtClean="0">
                <a:solidFill>
                  <a:schemeClr val="accent6"/>
                </a:solidFill>
                <a:cs typeface="Times New Roman" pitchFamily="18" charset="0"/>
              </a:rPr>
              <a:t>?</a:t>
            </a:r>
            <a:endParaRPr lang="en-GB" sz="4400" dirty="0">
              <a:solidFill>
                <a:schemeClr val="accent6"/>
              </a:solidFill>
              <a:cs typeface="Times New Roman" pitchFamily="18" charset="0"/>
            </a:endParaRPr>
          </a:p>
        </p:txBody>
      </p:sp>
    </p:spTree>
    <p:extLst>
      <p:ext uri="{BB962C8B-B14F-4D97-AF65-F5344CB8AC3E}">
        <p14:creationId xmlns:p14="http://schemas.microsoft.com/office/powerpoint/2010/main" val="4008700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332656"/>
            <a:ext cx="8301608" cy="6120680"/>
          </a:xfrm>
        </p:spPr>
        <p:txBody>
          <a:bodyPr>
            <a:normAutofit fontScale="77500" lnSpcReduction="20000"/>
          </a:bodyPr>
          <a:lstStyle/>
          <a:p>
            <a:pPr marL="0" indent="0" algn="just">
              <a:buNone/>
            </a:pPr>
            <a:r>
              <a:rPr lang="en-GB" dirty="0"/>
              <a:t>The head of HR has just come in with some information about Mimi. She always </a:t>
            </a:r>
            <a:r>
              <a:rPr lang="en-GB" dirty="0" err="1"/>
              <a:t>Googles</a:t>
            </a:r>
            <a:r>
              <a:rPr lang="en-GB" dirty="0"/>
              <a:t> prospective candidates and scans the first 11 pages of hits. On page 9 she found that on leaving Berkeley, Mimi had led a non-violent but vocal protest group against the World Trade Organization. Further searches with extra keywords such as “human rights” and “free trade” found that 8 years ago Mimi had been actively involved in protests about China’s treatment of a dissident journalist. Her photo was taken outside the Chinese consulate in San Francisco. The search brings up several news articles reporting her active involvement in several protests.</a:t>
            </a:r>
          </a:p>
          <a:p>
            <a:pPr marL="0" indent="0" algn="just">
              <a:spcAft>
                <a:spcPts val="600"/>
              </a:spcAft>
              <a:buNone/>
            </a:pPr>
            <a:r>
              <a:rPr lang="en-GB" dirty="0"/>
              <a:t>You are relieved that the search did not reveal anything more recent than 8 years ago and that it wasn’t a picture of Mimi half naked on MySpace, which could really embarrass Hathaway Jones</a:t>
            </a:r>
            <a:r>
              <a:rPr lang="en-GB" dirty="0" smtClean="0"/>
              <a:t>.</a:t>
            </a:r>
            <a:endParaRPr lang="en-GB" dirty="0"/>
          </a:p>
          <a:p>
            <a:pPr algn="just"/>
            <a:r>
              <a:rPr lang="en-GB" dirty="0">
                <a:solidFill>
                  <a:schemeClr val="accent6"/>
                </a:solidFill>
              </a:rPr>
              <a:t>What do you decide to do? </a:t>
            </a:r>
          </a:p>
          <a:p>
            <a:pPr algn="just"/>
            <a:r>
              <a:rPr lang="en-GB" dirty="0">
                <a:solidFill>
                  <a:schemeClr val="accent6"/>
                </a:solidFill>
              </a:rPr>
              <a:t>Would you hire Mimi despite her online history</a:t>
            </a:r>
            <a:r>
              <a:rPr lang="en-GB" dirty="0" smtClean="0">
                <a:solidFill>
                  <a:schemeClr val="accent6"/>
                </a:solidFill>
              </a:rPr>
              <a:t>?</a:t>
            </a:r>
            <a:endParaRPr lang="en-GB" dirty="0">
              <a:solidFill>
                <a:schemeClr val="accent6"/>
              </a:solidFill>
            </a:endParaRPr>
          </a:p>
        </p:txBody>
      </p:sp>
    </p:spTree>
    <p:extLst>
      <p:ext uri="{BB962C8B-B14F-4D97-AF65-F5344CB8AC3E}">
        <p14:creationId xmlns:p14="http://schemas.microsoft.com/office/powerpoint/2010/main" val="563641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TotalTime>
  <Words>604</Words>
  <Application>Microsoft Office PowerPoint</Application>
  <PresentationFormat>On-screen Show (4:3)</PresentationFormat>
  <Paragraphs>20</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A modern story of recruitment</vt:lpstr>
      <vt:lpstr>revamp – bring up to date staid – boring and safe tap into – use to your advantage flagship store – store that acts as an ambassador of your products and values</vt:lpstr>
      <vt:lpstr>to relaunch – to modernise and put the new, improved product back onto the market</vt:lpstr>
      <vt:lpstr>opinionated – has strong opinions and voices them to wink – to quickly close one eye then open it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modern story of recruitment</dc:title>
  <dc:creator>ANN HENSHALL</dc:creator>
  <cp:lastModifiedBy>ANN HENSHALL</cp:lastModifiedBy>
  <cp:revision>7</cp:revision>
  <dcterms:created xsi:type="dcterms:W3CDTF">2013-04-15T10:34:37Z</dcterms:created>
  <dcterms:modified xsi:type="dcterms:W3CDTF">2019-03-26T10:49:44Z</dcterms:modified>
</cp:coreProperties>
</file>